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4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4D8C4-B784-411F-98C9-884F37E1B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8B06F0-8FB8-49F0-99A9-CA1D46AB71D5}">
      <dgm:prSet phldrT="[Text]"/>
      <dgm:spPr/>
      <dgm:t>
        <a:bodyPr/>
        <a:lstStyle/>
        <a:p>
          <a:r>
            <a:rPr lang="en-ZA" dirty="0" smtClean="0"/>
            <a:t>Harvest and De-Stoning</a:t>
          </a:r>
          <a:endParaRPr lang="en-ZA" dirty="0"/>
        </a:p>
      </dgm:t>
    </dgm:pt>
    <dgm:pt modelId="{949A8B52-C44D-48D5-935D-300BF5FDC71B}" type="parTrans" cxnId="{08CD20EA-E379-4B38-81DC-68D6BCC8E184}">
      <dgm:prSet/>
      <dgm:spPr/>
      <dgm:t>
        <a:bodyPr/>
        <a:lstStyle/>
        <a:p>
          <a:endParaRPr lang="en-ZA"/>
        </a:p>
      </dgm:t>
    </dgm:pt>
    <dgm:pt modelId="{ABD94069-9C2A-4B39-BCAA-6FB160EF9AFA}" type="sibTrans" cxnId="{08CD20EA-E379-4B38-81DC-68D6BCC8E184}">
      <dgm:prSet/>
      <dgm:spPr/>
      <dgm:t>
        <a:bodyPr/>
        <a:lstStyle/>
        <a:p>
          <a:endParaRPr lang="en-ZA"/>
        </a:p>
      </dgm:t>
    </dgm:pt>
    <dgm:pt modelId="{C40606E9-FA30-4DC5-BBA8-3BFD2D2E9746}">
      <dgm:prSet phldrT="[Text]"/>
      <dgm:spPr/>
      <dgm:t>
        <a:bodyPr/>
        <a:lstStyle/>
        <a:p>
          <a:r>
            <a:rPr lang="en-ZA" dirty="0" smtClean="0"/>
            <a:t>Fermentation and Distilling</a:t>
          </a:r>
          <a:endParaRPr lang="en-ZA" dirty="0"/>
        </a:p>
      </dgm:t>
    </dgm:pt>
    <dgm:pt modelId="{8E2198B9-FDDF-4474-9E3F-2043A8A37F2B}" type="parTrans" cxnId="{55C28523-1F4F-4D9D-9DEC-6391F0A4CB18}">
      <dgm:prSet/>
      <dgm:spPr/>
      <dgm:t>
        <a:bodyPr/>
        <a:lstStyle/>
        <a:p>
          <a:endParaRPr lang="en-ZA"/>
        </a:p>
      </dgm:t>
    </dgm:pt>
    <dgm:pt modelId="{CC84554D-88E8-4844-954D-64030AAAE833}" type="sibTrans" cxnId="{55C28523-1F4F-4D9D-9DEC-6391F0A4CB18}">
      <dgm:prSet/>
      <dgm:spPr/>
      <dgm:t>
        <a:bodyPr/>
        <a:lstStyle/>
        <a:p>
          <a:endParaRPr lang="en-ZA"/>
        </a:p>
      </dgm:t>
    </dgm:pt>
    <dgm:pt modelId="{5B9F1A37-8295-4FEB-B997-622641099006}">
      <dgm:prSet phldrT="[Text]"/>
      <dgm:spPr/>
      <dgm:t>
        <a:bodyPr/>
        <a:lstStyle/>
        <a:p>
          <a:r>
            <a:rPr lang="en-ZA" dirty="0" smtClean="0"/>
            <a:t>Ageing process</a:t>
          </a:r>
          <a:endParaRPr lang="en-ZA" dirty="0"/>
        </a:p>
      </dgm:t>
    </dgm:pt>
    <dgm:pt modelId="{1D2ED2C3-CAD1-433F-A357-62038C7DBF57}" type="parTrans" cxnId="{8E56F517-5BA4-46D9-8F06-A7C2EA70B0C8}">
      <dgm:prSet/>
      <dgm:spPr/>
      <dgm:t>
        <a:bodyPr/>
        <a:lstStyle/>
        <a:p>
          <a:endParaRPr lang="en-ZA"/>
        </a:p>
      </dgm:t>
    </dgm:pt>
    <dgm:pt modelId="{B942424E-56C7-45AE-94DA-D748026AC668}" type="sibTrans" cxnId="{8E56F517-5BA4-46D9-8F06-A7C2EA70B0C8}">
      <dgm:prSet/>
      <dgm:spPr/>
      <dgm:t>
        <a:bodyPr/>
        <a:lstStyle/>
        <a:p>
          <a:endParaRPr lang="en-ZA"/>
        </a:p>
      </dgm:t>
    </dgm:pt>
    <dgm:pt modelId="{CE27FE23-F2A8-4D0A-986A-3514E3ABE9B9}">
      <dgm:prSet/>
      <dgm:spPr/>
      <dgm:t>
        <a:bodyPr/>
        <a:lstStyle/>
        <a:p>
          <a:r>
            <a:rPr lang="en-ZA" dirty="0" smtClean="0"/>
            <a:t>Blending and Bottling</a:t>
          </a:r>
          <a:endParaRPr lang="en-ZA" dirty="0"/>
        </a:p>
      </dgm:t>
    </dgm:pt>
    <dgm:pt modelId="{3779671C-3645-4BFE-B4D9-C53FB6AC9E26}" type="parTrans" cxnId="{F0B3C18B-707C-4D14-A99F-F34C44B402E4}">
      <dgm:prSet/>
      <dgm:spPr/>
      <dgm:t>
        <a:bodyPr/>
        <a:lstStyle/>
        <a:p>
          <a:endParaRPr lang="en-ZA"/>
        </a:p>
      </dgm:t>
    </dgm:pt>
    <dgm:pt modelId="{06703B24-DE90-4D55-A032-36EF695451CF}" type="sibTrans" cxnId="{F0B3C18B-707C-4D14-A99F-F34C44B402E4}">
      <dgm:prSet/>
      <dgm:spPr/>
      <dgm:t>
        <a:bodyPr/>
        <a:lstStyle/>
        <a:p>
          <a:endParaRPr lang="en-ZA"/>
        </a:p>
      </dgm:t>
    </dgm:pt>
    <dgm:pt modelId="{1275C7B0-3D8A-4CE2-8A21-84123EC99CD6}" type="pres">
      <dgm:prSet presAssocID="{AC94D8C4-B784-411F-98C9-884F37E1BEB7}" presName="Name0" presStyleCnt="0">
        <dgm:presLayoutVars>
          <dgm:dir/>
          <dgm:animLvl val="lvl"/>
          <dgm:resizeHandles val="exact"/>
        </dgm:presLayoutVars>
      </dgm:prSet>
      <dgm:spPr/>
    </dgm:pt>
    <dgm:pt modelId="{B0AFDD61-41E8-42C4-B510-8462939FF067}" type="pres">
      <dgm:prSet presAssocID="{D38B06F0-8FB8-49F0-99A9-CA1D46AB71D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BE70FFA-1EBB-4DDC-937C-0586AB5DA523}" type="pres">
      <dgm:prSet presAssocID="{ABD94069-9C2A-4B39-BCAA-6FB160EF9AFA}" presName="parTxOnlySpace" presStyleCnt="0"/>
      <dgm:spPr/>
    </dgm:pt>
    <dgm:pt modelId="{51F7BEC2-5BEA-45C6-84CC-AB9B9FE140CB}" type="pres">
      <dgm:prSet presAssocID="{C40606E9-FA30-4DC5-BBA8-3BFD2D2E974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FE4F604-C3B6-4DAD-BFBD-8971EDD93899}" type="pres">
      <dgm:prSet presAssocID="{CC84554D-88E8-4844-954D-64030AAAE833}" presName="parTxOnlySpace" presStyleCnt="0"/>
      <dgm:spPr/>
    </dgm:pt>
    <dgm:pt modelId="{FAF10799-26D4-42C9-BBFA-BC51EB209F87}" type="pres">
      <dgm:prSet presAssocID="{5B9F1A37-8295-4FEB-B997-6226410990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F01ABA5-31BC-498C-97EE-2CDD47DE49F9}" type="pres">
      <dgm:prSet presAssocID="{B942424E-56C7-45AE-94DA-D748026AC668}" presName="parTxOnlySpace" presStyleCnt="0"/>
      <dgm:spPr/>
    </dgm:pt>
    <dgm:pt modelId="{BCD9BA26-8676-459D-A071-61703B9CB2AB}" type="pres">
      <dgm:prSet presAssocID="{CE27FE23-F2A8-4D0A-986A-3514E3ABE9B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A5AEA83-A307-4DA9-9552-0A32A5AFB13D}" type="presOf" srcId="{D38B06F0-8FB8-49F0-99A9-CA1D46AB71D5}" destId="{B0AFDD61-41E8-42C4-B510-8462939FF067}" srcOrd="0" destOrd="0" presId="urn:microsoft.com/office/officeart/2005/8/layout/chevron1"/>
    <dgm:cxn modelId="{8B71C1CF-2BFE-4DBA-B2E6-3445765FF3DB}" type="presOf" srcId="{AC94D8C4-B784-411F-98C9-884F37E1BEB7}" destId="{1275C7B0-3D8A-4CE2-8A21-84123EC99CD6}" srcOrd="0" destOrd="0" presId="urn:microsoft.com/office/officeart/2005/8/layout/chevron1"/>
    <dgm:cxn modelId="{55C28523-1F4F-4D9D-9DEC-6391F0A4CB18}" srcId="{AC94D8C4-B784-411F-98C9-884F37E1BEB7}" destId="{C40606E9-FA30-4DC5-BBA8-3BFD2D2E9746}" srcOrd="1" destOrd="0" parTransId="{8E2198B9-FDDF-4474-9E3F-2043A8A37F2B}" sibTransId="{CC84554D-88E8-4844-954D-64030AAAE833}"/>
    <dgm:cxn modelId="{17D3ED7C-51F7-4521-9CAB-3CCD1D71A090}" type="presOf" srcId="{CE27FE23-F2A8-4D0A-986A-3514E3ABE9B9}" destId="{BCD9BA26-8676-459D-A071-61703B9CB2AB}" srcOrd="0" destOrd="0" presId="urn:microsoft.com/office/officeart/2005/8/layout/chevron1"/>
    <dgm:cxn modelId="{F0B3C18B-707C-4D14-A99F-F34C44B402E4}" srcId="{AC94D8C4-B784-411F-98C9-884F37E1BEB7}" destId="{CE27FE23-F2A8-4D0A-986A-3514E3ABE9B9}" srcOrd="3" destOrd="0" parTransId="{3779671C-3645-4BFE-B4D9-C53FB6AC9E26}" sibTransId="{06703B24-DE90-4D55-A032-36EF695451CF}"/>
    <dgm:cxn modelId="{8E56F517-5BA4-46D9-8F06-A7C2EA70B0C8}" srcId="{AC94D8C4-B784-411F-98C9-884F37E1BEB7}" destId="{5B9F1A37-8295-4FEB-B997-622641099006}" srcOrd="2" destOrd="0" parTransId="{1D2ED2C3-CAD1-433F-A357-62038C7DBF57}" sibTransId="{B942424E-56C7-45AE-94DA-D748026AC668}"/>
    <dgm:cxn modelId="{C6EACBBB-1EEF-4069-8B0C-495439CF3578}" type="presOf" srcId="{C40606E9-FA30-4DC5-BBA8-3BFD2D2E9746}" destId="{51F7BEC2-5BEA-45C6-84CC-AB9B9FE140CB}" srcOrd="0" destOrd="0" presId="urn:microsoft.com/office/officeart/2005/8/layout/chevron1"/>
    <dgm:cxn modelId="{08CD20EA-E379-4B38-81DC-68D6BCC8E184}" srcId="{AC94D8C4-B784-411F-98C9-884F37E1BEB7}" destId="{D38B06F0-8FB8-49F0-99A9-CA1D46AB71D5}" srcOrd="0" destOrd="0" parTransId="{949A8B52-C44D-48D5-935D-300BF5FDC71B}" sibTransId="{ABD94069-9C2A-4B39-BCAA-6FB160EF9AFA}"/>
    <dgm:cxn modelId="{F4DA883E-BE44-4E1A-995E-8D0867BA2752}" type="presOf" srcId="{5B9F1A37-8295-4FEB-B997-622641099006}" destId="{FAF10799-26D4-42C9-BBFA-BC51EB209F87}" srcOrd="0" destOrd="0" presId="urn:microsoft.com/office/officeart/2005/8/layout/chevron1"/>
    <dgm:cxn modelId="{9ADC0E21-860B-4DB3-AFDD-600C6FF50749}" type="presParOf" srcId="{1275C7B0-3D8A-4CE2-8A21-84123EC99CD6}" destId="{B0AFDD61-41E8-42C4-B510-8462939FF067}" srcOrd="0" destOrd="0" presId="urn:microsoft.com/office/officeart/2005/8/layout/chevron1"/>
    <dgm:cxn modelId="{85B279C2-B40A-4437-847C-B54778600248}" type="presParOf" srcId="{1275C7B0-3D8A-4CE2-8A21-84123EC99CD6}" destId="{1BE70FFA-1EBB-4DDC-937C-0586AB5DA523}" srcOrd="1" destOrd="0" presId="urn:microsoft.com/office/officeart/2005/8/layout/chevron1"/>
    <dgm:cxn modelId="{AC37517B-6E3E-4C6B-91F8-EAA57DF6DB5F}" type="presParOf" srcId="{1275C7B0-3D8A-4CE2-8A21-84123EC99CD6}" destId="{51F7BEC2-5BEA-45C6-84CC-AB9B9FE140CB}" srcOrd="2" destOrd="0" presId="urn:microsoft.com/office/officeart/2005/8/layout/chevron1"/>
    <dgm:cxn modelId="{B981497E-92EA-4293-AACC-7129916B16B2}" type="presParOf" srcId="{1275C7B0-3D8A-4CE2-8A21-84123EC99CD6}" destId="{8FE4F604-C3B6-4DAD-BFBD-8971EDD93899}" srcOrd="3" destOrd="0" presId="urn:microsoft.com/office/officeart/2005/8/layout/chevron1"/>
    <dgm:cxn modelId="{3A4A7C38-140E-49DC-9D73-D13F7934B318}" type="presParOf" srcId="{1275C7B0-3D8A-4CE2-8A21-84123EC99CD6}" destId="{FAF10799-26D4-42C9-BBFA-BC51EB209F87}" srcOrd="4" destOrd="0" presId="urn:microsoft.com/office/officeart/2005/8/layout/chevron1"/>
    <dgm:cxn modelId="{D639A503-E8FB-4C1E-B75A-9A50AE086977}" type="presParOf" srcId="{1275C7B0-3D8A-4CE2-8A21-84123EC99CD6}" destId="{EF01ABA5-31BC-498C-97EE-2CDD47DE49F9}" srcOrd="5" destOrd="0" presId="urn:microsoft.com/office/officeart/2005/8/layout/chevron1"/>
    <dgm:cxn modelId="{8648FF96-47D3-4C71-A8B6-24BCFE266D0A}" type="presParOf" srcId="{1275C7B0-3D8A-4CE2-8A21-84123EC99CD6}" destId="{BCD9BA26-8676-459D-A071-61703B9CB2A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6AE3-E4AE-4FD0-872B-2A392891B0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027C292-FF57-43CD-B15D-2B6DEBEFD3EA}">
      <dgm:prSet phldrT="[Text]"/>
      <dgm:spPr/>
      <dgm:t>
        <a:bodyPr/>
        <a:lstStyle/>
        <a:p>
          <a:r>
            <a:rPr lang="en-ZA" dirty="0" smtClean="0"/>
            <a:t>Harvesters</a:t>
          </a:r>
          <a:endParaRPr lang="en-ZA" dirty="0"/>
        </a:p>
      </dgm:t>
    </dgm:pt>
    <dgm:pt modelId="{0ACF94F5-FC79-4A04-9ED0-007E7C8F2947}" type="parTrans" cxnId="{0ABFDFB1-FFD0-45EF-9445-A5A783A6BF3F}">
      <dgm:prSet/>
      <dgm:spPr/>
      <dgm:t>
        <a:bodyPr/>
        <a:lstStyle/>
        <a:p>
          <a:endParaRPr lang="en-ZA"/>
        </a:p>
      </dgm:t>
    </dgm:pt>
    <dgm:pt modelId="{B619B6C9-5E16-4632-965C-09E766A8E254}" type="sibTrans" cxnId="{0ABFDFB1-FFD0-45EF-9445-A5A783A6BF3F}">
      <dgm:prSet/>
      <dgm:spPr/>
      <dgm:t>
        <a:bodyPr/>
        <a:lstStyle/>
        <a:p>
          <a:endParaRPr lang="en-ZA"/>
        </a:p>
      </dgm:t>
    </dgm:pt>
    <dgm:pt modelId="{EA657357-3189-4936-9241-B6C5E20A54F0}">
      <dgm:prSet phldrT="[Text]"/>
      <dgm:spPr/>
      <dgm:t>
        <a:bodyPr/>
        <a:lstStyle/>
        <a:p>
          <a:r>
            <a:rPr lang="en-ZA" dirty="0" smtClean="0"/>
            <a:t>Production facility</a:t>
          </a:r>
          <a:endParaRPr lang="en-ZA" dirty="0"/>
        </a:p>
      </dgm:t>
    </dgm:pt>
    <dgm:pt modelId="{B7371CBF-3080-4770-8AC2-5C3E227F1C27}" type="parTrans" cxnId="{548F56C1-9824-4C2F-9C04-448313B0F1CF}">
      <dgm:prSet/>
      <dgm:spPr/>
      <dgm:t>
        <a:bodyPr/>
        <a:lstStyle/>
        <a:p>
          <a:endParaRPr lang="en-ZA"/>
        </a:p>
      </dgm:t>
    </dgm:pt>
    <dgm:pt modelId="{79372BF5-C2FD-4697-B8B9-D95E5AD83DCC}" type="sibTrans" cxnId="{548F56C1-9824-4C2F-9C04-448313B0F1CF}">
      <dgm:prSet/>
      <dgm:spPr/>
      <dgm:t>
        <a:bodyPr/>
        <a:lstStyle/>
        <a:p>
          <a:endParaRPr lang="en-ZA"/>
        </a:p>
      </dgm:t>
    </dgm:pt>
    <dgm:pt modelId="{0E586BB7-BA72-4D61-BA9F-7C0CECFE7940}">
      <dgm:prSet phldrT="[Text]"/>
      <dgm:spPr/>
      <dgm:t>
        <a:bodyPr/>
        <a:lstStyle/>
        <a:p>
          <a:r>
            <a:rPr lang="en-ZA" dirty="0" smtClean="0"/>
            <a:t>Transported to Stellenbosch</a:t>
          </a:r>
          <a:endParaRPr lang="en-ZA" dirty="0"/>
        </a:p>
      </dgm:t>
    </dgm:pt>
    <dgm:pt modelId="{CC018032-BED8-4D1F-A99A-79B12F9A96EA}" type="parTrans" cxnId="{BF916422-EF0C-4195-A647-05E3B4740055}">
      <dgm:prSet/>
      <dgm:spPr/>
      <dgm:t>
        <a:bodyPr/>
        <a:lstStyle/>
        <a:p>
          <a:endParaRPr lang="en-ZA"/>
        </a:p>
      </dgm:t>
    </dgm:pt>
    <dgm:pt modelId="{43737B09-7C19-42D7-9553-761C295379E8}" type="sibTrans" cxnId="{BF916422-EF0C-4195-A647-05E3B4740055}">
      <dgm:prSet/>
      <dgm:spPr/>
      <dgm:t>
        <a:bodyPr/>
        <a:lstStyle/>
        <a:p>
          <a:endParaRPr lang="en-ZA"/>
        </a:p>
      </dgm:t>
    </dgm:pt>
    <dgm:pt modelId="{90A37BDE-D972-47D5-AE53-6472B4A614D7}" type="pres">
      <dgm:prSet presAssocID="{460F6AE3-E4AE-4FD0-872B-2A392891B048}" presName="arrowDiagram" presStyleCnt="0">
        <dgm:presLayoutVars>
          <dgm:chMax val="5"/>
          <dgm:dir/>
          <dgm:resizeHandles val="exact"/>
        </dgm:presLayoutVars>
      </dgm:prSet>
      <dgm:spPr/>
    </dgm:pt>
    <dgm:pt modelId="{D41E55D0-D2E5-447C-9669-E86876570225}" type="pres">
      <dgm:prSet presAssocID="{460F6AE3-E4AE-4FD0-872B-2A392891B048}" presName="arrow" presStyleLbl="bgShp" presStyleIdx="0" presStyleCnt="1"/>
      <dgm:spPr/>
    </dgm:pt>
    <dgm:pt modelId="{44F18832-0D95-4537-80FA-4E802BEE7851}" type="pres">
      <dgm:prSet presAssocID="{460F6AE3-E4AE-4FD0-872B-2A392891B048}" presName="arrowDiagram3" presStyleCnt="0"/>
      <dgm:spPr/>
    </dgm:pt>
    <dgm:pt modelId="{6CC020D4-290C-40E2-8474-4928DBB7425D}" type="pres">
      <dgm:prSet presAssocID="{0027C292-FF57-43CD-B15D-2B6DEBEFD3EA}" presName="bullet3a" presStyleLbl="node1" presStyleIdx="0" presStyleCnt="3"/>
      <dgm:spPr/>
    </dgm:pt>
    <dgm:pt modelId="{32DA1099-2106-4AF3-B33C-9974297F10D6}" type="pres">
      <dgm:prSet presAssocID="{0027C292-FF57-43CD-B15D-2B6DEBEFD3E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24BC3F-CB18-4993-A8AE-376648ACE1D8}" type="pres">
      <dgm:prSet presAssocID="{EA657357-3189-4936-9241-B6C5E20A54F0}" presName="bullet3b" presStyleLbl="node1" presStyleIdx="1" presStyleCnt="3"/>
      <dgm:spPr/>
    </dgm:pt>
    <dgm:pt modelId="{DA47FF40-E67E-465D-B32F-9F0E9E1348FA}" type="pres">
      <dgm:prSet presAssocID="{EA657357-3189-4936-9241-B6C5E20A54F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B37B6A-90A6-4B69-B518-758BA490DF6F}" type="pres">
      <dgm:prSet presAssocID="{0E586BB7-BA72-4D61-BA9F-7C0CECFE7940}" presName="bullet3c" presStyleLbl="node1" presStyleIdx="2" presStyleCnt="3"/>
      <dgm:spPr/>
    </dgm:pt>
    <dgm:pt modelId="{1FCD8535-B564-4AD5-855F-002167CB42C8}" type="pres">
      <dgm:prSet presAssocID="{0E586BB7-BA72-4D61-BA9F-7C0CECFE794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48F56C1-9824-4C2F-9C04-448313B0F1CF}" srcId="{460F6AE3-E4AE-4FD0-872B-2A392891B048}" destId="{EA657357-3189-4936-9241-B6C5E20A54F0}" srcOrd="1" destOrd="0" parTransId="{B7371CBF-3080-4770-8AC2-5C3E227F1C27}" sibTransId="{79372BF5-C2FD-4697-B8B9-D95E5AD83DCC}"/>
    <dgm:cxn modelId="{B99B549C-2178-4244-A9A4-F94C56741ABE}" type="presOf" srcId="{0027C292-FF57-43CD-B15D-2B6DEBEFD3EA}" destId="{32DA1099-2106-4AF3-B33C-9974297F10D6}" srcOrd="0" destOrd="0" presId="urn:microsoft.com/office/officeart/2005/8/layout/arrow2"/>
    <dgm:cxn modelId="{0ABFDFB1-FFD0-45EF-9445-A5A783A6BF3F}" srcId="{460F6AE3-E4AE-4FD0-872B-2A392891B048}" destId="{0027C292-FF57-43CD-B15D-2B6DEBEFD3EA}" srcOrd="0" destOrd="0" parTransId="{0ACF94F5-FC79-4A04-9ED0-007E7C8F2947}" sibTransId="{B619B6C9-5E16-4632-965C-09E766A8E254}"/>
    <dgm:cxn modelId="{D6A19B4B-7AF7-4805-9732-CEC4F96AEAFF}" type="presOf" srcId="{EA657357-3189-4936-9241-B6C5E20A54F0}" destId="{DA47FF40-E67E-465D-B32F-9F0E9E1348FA}" srcOrd="0" destOrd="0" presId="urn:microsoft.com/office/officeart/2005/8/layout/arrow2"/>
    <dgm:cxn modelId="{48DEFAB9-9F3A-4D0D-8627-43507B55D955}" type="presOf" srcId="{460F6AE3-E4AE-4FD0-872B-2A392891B048}" destId="{90A37BDE-D972-47D5-AE53-6472B4A614D7}" srcOrd="0" destOrd="0" presId="urn:microsoft.com/office/officeart/2005/8/layout/arrow2"/>
    <dgm:cxn modelId="{BF916422-EF0C-4195-A647-05E3B4740055}" srcId="{460F6AE3-E4AE-4FD0-872B-2A392891B048}" destId="{0E586BB7-BA72-4D61-BA9F-7C0CECFE7940}" srcOrd="2" destOrd="0" parTransId="{CC018032-BED8-4D1F-A99A-79B12F9A96EA}" sibTransId="{43737B09-7C19-42D7-9553-761C295379E8}"/>
    <dgm:cxn modelId="{66B76E2D-E9D4-4547-A4F0-29FB2010A73A}" type="presOf" srcId="{0E586BB7-BA72-4D61-BA9F-7C0CECFE7940}" destId="{1FCD8535-B564-4AD5-855F-002167CB42C8}" srcOrd="0" destOrd="0" presId="urn:microsoft.com/office/officeart/2005/8/layout/arrow2"/>
    <dgm:cxn modelId="{AE267D50-992F-449D-B42D-4A14FD3151B1}" type="presParOf" srcId="{90A37BDE-D972-47D5-AE53-6472B4A614D7}" destId="{D41E55D0-D2E5-447C-9669-E86876570225}" srcOrd="0" destOrd="0" presId="urn:microsoft.com/office/officeart/2005/8/layout/arrow2"/>
    <dgm:cxn modelId="{CD1B688E-0D9D-4016-B5B6-3293F4B2F33A}" type="presParOf" srcId="{90A37BDE-D972-47D5-AE53-6472B4A614D7}" destId="{44F18832-0D95-4537-80FA-4E802BEE7851}" srcOrd="1" destOrd="0" presId="urn:microsoft.com/office/officeart/2005/8/layout/arrow2"/>
    <dgm:cxn modelId="{3D85CE01-C6BB-4604-8AED-6419DDDF8A33}" type="presParOf" srcId="{44F18832-0D95-4537-80FA-4E802BEE7851}" destId="{6CC020D4-290C-40E2-8474-4928DBB7425D}" srcOrd="0" destOrd="0" presId="urn:microsoft.com/office/officeart/2005/8/layout/arrow2"/>
    <dgm:cxn modelId="{BEFCE197-F137-4961-917A-46AEC05E22F7}" type="presParOf" srcId="{44F18832-0D95-4537-80FA-4E802BEE7851}" destId="{32DA1099-2106-4AF3-B33C-9974297F10D6}" srcOrd="1" destOrd="0" presId="urn:microsoft.com/office/officeart/2005/8/layout/arrow2"/>
    <dgm:cxn modelId="{659DC193-F3C5-4D4E-A78B-97A7D4CE2997}" type="presParOf" srcId="{44F18832-0D95-4537-80FA-4E802BEE7851}" destId="{4024BC3F-CB18-4993-A8AE-376648ACE1D8}" srcOrd="2" destOrd="0" presId="urn:microsoft.com/office/officeart/2005/8/layout/arrow2"/>
    <dgm:cxn modelId="{51A74CB2-03E0-4F87-8296-E8463F135B31}" type="presParOf" srcId="{44F18832-0D95-4537-80FA-4E802BEE7851}" destId="{DA47FF40-E67E-465D-B32F-9F0E9E1348FA}" srcOrd="3" destOrd="0" presId="urn:microsoft.com/office/officeart/2005/8/layout/arrow2"/>
    <dgm:cxn modelId="{DE4D3435-AB8F-4040-A9AE-D81A040A2099}" type="presParOf" srcId="{44F18832-0D95-4537-80FA-4E802BEE7851}" destId="{CDB37B6A-90A6-4B69-B518-758BA490DF6F}" srcOrd="4" destOrd="0" presId="urn:microsoft.com/office/officeart/2005/8/layout/arrow2"/>
    <dgm:cxn modelId="{AFFAF440-7050-430F-A4C8-6927EEA9C528}" type="presParOf" srcId="{44F18832-0D95-4537-80FA-4E802BEE7851}" destId="{1FCD8535-B564-4AD5-855F-002167CB42C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FDD61-41E8-42C4-B510-8462939FF067}">
      <dsp:nvSpPr>
        <dsp:cNvPr id="0" name=""/>
        <dsp:cNvSpPr/>
      </dsp:nvSpPr>
      <dsp:spPr>
        <a:xfrm>
          <a:off x="3534" y="1988790"/>
          <a:ext cx="2057548" cy="823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Harvest and De-Stoning</a:t>
          </a:r>
          <a:endParaRPr lang="en-ZA" sz="1500" kern="1200" dirty="0"/>
        </a:p>
      </dsp:txBody>
      <dsp:txXfrm>
        <a:off x="415044" y="1988790"/>
        <a:ext cx="1234529" cy="823019"/>
      </dsp:txXfrm>
    </dsp:sp>
    <dsp:sp modelId="{51F7BEC2-5BEA-45C6-84CC-AB9B9FE140CB}">
      <dsp:nvSpPr>
        <dsp:cNvPr id="0" name=""/>
        <dsp:cNvSpPr/>
      </dsp:nvSpPr>
      <dsp:spPr>
        <a:xfrm>
          <a:off x="1855328" y="1988790"/>
          <a:ext cx="2057548" cy="823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Fermentation and Distilling</a:t>
          </a:r>
          <a:endParaRPr lang="en-ZA" sz="1500" kern="1200" dirty="0"/>
        </a:p>
      </dsp:txBody>
      <dsp:txXfrm>
        <a:off x="2266838" y="1988790"/>
        <a:ext cx="1234529" cy="823019"/>
      </dsp:txXfrm>
    </dsp:sp>
    <dsp:sp modelId="{FAF10799-26D4-42C9-BBFA-BC51EB209F87}">
      <dsp:nvSpPr>
        <dsp:cNvPr id="0" name=""/>
        <dsp:cNvSpPr/>
      </dsp:nvSpPr>
      <dsp:spPr>
        <a:xfrm>
          <a:off x="3707122" y="1988790"/>
          <a:ext cx="2057548" cy="823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Ageing process</a:t>
          </a:r>
          <a:endParaRPr lang="en-ZA" sz="1500" kern="1200" dirty="0"/>
        </a:p>
      </dsp:txBody>
      <dsp:txXfrm>
        <a:off x="4118632" y="1988790"/>
        <a:ext cx="1234529" cy="823019"/>
      </dsp:txXfrm>
    </dsp:sp>
    <dsp:sp modelId="{BCD9BA26-8676-459D-A071-61703B9CB2AB}">
      <dsp:nvSpPr>
        <dsp:cNvPr id="0" name=""/>
        <dsp:cNvSpPr/>
      </dsp:nvSpPr>
      <dsp:spPr>
        <a:xfrm>
          <a:off x="5558916" y="1988790"/>
          <a:ext cx="2057548" cy="823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Blending and Bottling</a:t>
          </a:r>
          <a:endParaRPr lang="en-ZA" sz="1500" kern="1200" dirty="0"/>
        </a:p>
      </dsp:txBody>
      <dsp:txXfrm>
        <a:off x="5970426" y="1988790"/>
        <a:ext cx="1234529" cy="82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E55D0-D2E5-447C-9669-E86876570225}">
      <dsp:nvSpPr>
        <dsp:cNvPr id="0" name=""/>
        <dsp:cNvSpPr/>
      </dsp:nvSpPr>
      <dsp:spPr>
        <a:xfrm>
          <a:off x="0" y="19049"/>
          <a:ext cx="7620000" cy="4762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020D4-290C-40E2-8474-4928DBB7425D}">
      <dsp:nvSpPr>
        <dsp:cNvPr id="0" name=""/>
        <dsp:cNvSpPr/>
      </dsp:nvSpPr>
      <dsp:spPr>
        <a:xfrm>
          <a:off x="967740" y="3306127"/>
          <a:ext cx="198120" cy="19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A1099-2106-4AF3-B33C-9974297F10D6}">
      <dsp:nvSpPr>
        <dsp:cNvPr id="0" name=""/>
        <dsp:cNvSpPr/>
      </dsp:nvSpPr>
      <dsp:spPr>
        <a:xfrm>
          <a:off x="1066800" y="3405187"/>
          <a:ext cx="1775460" cy="13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Harvesters</a:t>
          </a:r>
          <a:endParaRPr lang="en-ZA" sz="2100" kern="1200" dirty="0"/>
        </a:p>
      </dsp:txBody>
      <dsp:txXfrm>
        <a:off x="1066800" y="3405187"/>
        <a:ext cx="1775460" cy="1376362"/>
      </dsp:txXfrm>
    </dsp:sp>
    <dsp:sp modelId="{4024BC3F-CB18-4993-A8AE-376648ACE1D8}">
      <dsp:nvSpPr>
        <dsp:cNvPr id="0" name=""/>
        <dsp:cNvSpPr/>
      </dsp:nvSpPr>
      <dsp:spPr>
        <a:xfrm>
          <a:off x="2716530" y="2011679"/>
          <a:ext cx="358140" cy="358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7FF40-E67E-465D-B32F-9F0E9E1348FA}">
      <dsp:nvSpPr>
        <dsp:cNvPr id="0" name=""/>
        <dsp:cNvSpPr/>
      </dsp:nvSpPr>
      <dsp:spPr>
        <a:xfrm>
          <a:off x="2895600" y="2190749"/>
          <a:ext cx="1828800" cy="259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7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Production facility</a:t>
          </a:r>
          <a:endParaRPr lang="en-ZA" sz="2100" kern="1200" dirty="0"/>
        </a:p>
      </dsp:txBody>
      <dsp:txXfrm>
        <a:off x="2895600" y="2190749"/>
        <a:ext cx="1828800" cy="2590800"/>
      </dsp:txXfrm>
    </dsp:sp>
    <dsp:sp modelId="{CDB37B6A-90A6-4B69-B518-758BA490DF6F}">
      <dsp:nvSpPr>
        <dsp:cNvPr id="0" name=""/>
        <dsp:cNvSpPr/>
      </dsp:nvSpPr>
      <dsp:spPr>
        <a:xfrm>
          <a:off x="4819650" y="1223962"/>
          <a:ext cx="495300" cy="4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D8535-B564-4AD5-855F-002167CB42C8}">
      <dsp:nvSpPr>
        <dsp:cNvPr id="0" name=""/>
        <dsp:cNvSpPr/>
      </dsp:nvSpPr>
      <dsp:spPr>
        <a:xfrm>
          <a:off x="5067300" y="1471612"/>
          <a:ext cx="1828800" cy="330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44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kern="1200" dirty="0" smtClean="0"/>
            <a:t>Transported to Stellenbosch</a:t>
          </a:r>
          <a:endParaRPr lang="en-ZA" sz="2100" kern="1200" dirty="0"/>
        </a:p>
      </dsp:txBody>
      <dsp:txXfrm>
        <a:off x="5067300" y="1471612"/>
        <a:ext cx="1828800" cy="330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55F4DE3-CD76-440C-B88D-1C5C553F6DCB}" type="slidenum">
              <a:rPr lang="en-ZA" smtClean="0"/>
              <a:t>‹#›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860466-AC3B-45F0-9A2E-BEF6284FDEEF}" type="datetimeFigureOut">
              <a:rPr lang="en-ZA" smtClean="0"/>
              <a:t>2017/11/16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MARULA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AMARULA AND THE MARULA SNYERGY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26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Sustainability of the Marula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Mirma products impact on the total Marula harvest.</a:t>
            </a:r>
          </a:p>
          <a:p>
            <a:pPr lvl="1"/>
            <a:r>
              <a:rPr lang="en-ZA" dirty="0" smtClean="0"/>
              <a:t>Currently 489 rural villages in Limpopo.</a:t>
            </a:r>
          </a:p>
          <a:p>
            <a:pPr lvl="1"/>
            <a:r>
              <a:rPr lang="en-ZA" dirty="0" smtClean="0"/>
              <a:t>65% of these villages have Marula tress in the geographical area of a 0-25km </a:t>
            </a:r>
          </a:p>
          <a:p>
            <a:pPr lvl="1"/>
            <a:r>
              <a:rPr lang="en-ZA" dirty="0" smtClean="0"/>
              <a:t>Total of 317 villages have access to Marula fruit in their living environment </a:t>
            </a:r>
            <a:r>
              <a:rPr lang="en-ZA" dirty="0"/>
              <a:t>-</a:t>
            </a:r>
            <a:r>
              <a:rPr lang="en-ZA" dirty="0" smtClean="0"/>
              <a:t> Mirma product collects fruit from 16 of these villages (5%).</a:t>
            </a:r>
          </a:p>
          <a:p>
            <a:pPr lvl="1"/>
            <a:r>
              <a:rPr lang="en-ZA" dirty="0" smtClean="0"/>
              <a:t>High density area of Bochum 76 villages – Mirma collects from 4 of them and less than 1% of their possible harvest.</a:t>
            </a:r>
          </a:p>
          <a:p>
            <a:pPr lvl="1"/>
            <a:r>
              <a:rPr lang="en-ZA" dirty="0" smtClean="0"/>
              <a:t>Ba-Phalaborwa harvest to Mirma products less than 20% of the possible harvest in the area.</a:t>
            </a:r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5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Limpopo and the Marula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Region is 123900 km</a:t>
            </a:r>
            <a:r>
              <a:rPr lang="en-ZA" dirty="0" smtClean="0">
                <a:latin typeface="Calibri"/>
                <a:cs typeface="Calibri"/>
              </a:rPr>
              <a:t>₂ </a:t>
            </a:r>
          </a:p>
          <a:p>
            <a:r>
              <a:rPr lang="en-ZA" dirty="0" smtClean="0">
                <a:latin typeface="Calibri"/>
                <a:cs typeface="Calibri"/>
              </a:rPr>
              <a:t>89% of Limpopo population live in non-urban areas.</a:t>
            </a:r>
          </a:p>
          <a:p>
            <a:r>
              <a:rPr lang="en-ZA" dirty="0" smtClean="0">
                <a:latin typeface="Calibri"/>
                <a:cs typeface="Calibri"/>
              </a:rPr>
              <a:t>54.6% of the population is female.</a:t>
            </a:r>
          </a:p>
          <a:p>
            <a:r>
              <a:rPr lang="en-ZA" dirty="0" smtClean="0">
                <a:latin typeface="Calibri"/>
                <a:cs typeface="Calibri"/>
              </a:rPr>
              <a:t>40% of Limpopo population is younger than 15 years.</a:t>
            </a:r>
          </a:p>
          <a:p>
            <a:r>
              <a:rPr lang="en-ZA" dirty="0" smtClean="0">
                <a:latin typeface="Calibri"/>
                <a:cs typeface="Calibri"/>
              </a:rPr>
              <a:t>Rural ladies use their natural surrounding to supplement their income e.g. </a:t>
            </a:r>
            <a:r>
              <a:rPr lang="en-ZA" dirty="0">
                <a:latin typeface="Calibri"/>
                <a:cs typeface="Calibri"/>
              </a:rPr>
              <a:t>M</a:t>
            </a:r>
            <a:r>
              <a:rPr lang="en-ZA" dirty="0" smtClean="0">
                <a:latin typeface="Calibri"/>
                <a:cs typeface="Calibri"/>
              </a:rPr>
              <a:t>arula drinks, </a:t>
            </a:r>
            <a:r>
              <a:rPr lang="en-ZA" dirty="0">
                <a:latin typeface="Calibri"/>
                <a:cs typeface="Calibri"/>
              </a:rPr>
              <a:t>M</a:t>
            </a:r>
            <a:r>
              <a:rPr lang="en-ZA" dirty="0" smtClean="0">
                <a:latin typeface="Calibri"/>
                <a:cs typeface="Calibri"/>
              </a:rPr>
              <a:t>opani worms, clay brick making ext.</a:t>
            </a:r>
          </a:p>
          <a:p>
            <a:r>
              <a:rPr lang="en-ZA" dirty="0" smtClean="0">
                <a:latin typeface="Calibri"/>
                <a:cs typeface="Calibri"/>
              </a:rPr>
              <a:t>The necessity to develop other retail products like Amarula cream on large scale so that rural communities can benefit sustainably what nature provides them.</a:t>
            </a:r>
          </a:p>
          <a:p>
            <a:endParaRPr lang="en-ZA" dirty="0" smtClean="0">
              <a:latin typeface="Calibri"/>
              <a:cs typeface="Calibri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57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Possibilities within the Marula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600" dirty="0" smtClean="0"/>
              <a:t>Pulp:</a:t>
            </a:r>
          </a:p>
          <a:p>
            <a:pPr lvl="2"/>
            <a:r>
              <a:rPr lang="en-ZA" sz="1600" dirty="0" smtClean="0"/>
              <a:t>Fruit juice</a:t>
            </a:r>
          </a:p>
          <a:p>
            <a:pPr lvl="2"/>
            <a:r>
              <a:rPr lang="en-ZA" sz="1600" dirty="0" smtClean="0"/>
              <a:t>Vinegar</a:t>
            </a:r>
          </a:p>
          <a:p>
            <a:pPr lvl="2"/>
            <a:r>
              <a:rPr lang="en-ZA" sz="1600" dirty="0" smtClean="0"/>
              <a:t>Various retail products as Marula infused yogurts, relish ext.</a:t>
            </a:r>
          </a:p>
          <a:p>
            <a:r>
              <a:rPr lang="en-ZA" sz="1600" dirty="0" smtClean="0"/>
              <a:t>Nuts</a:t>
            </a:r>
          </a:p>
          <a:p>
            <a:pPr lvl="2"/>
            <a:r>
              <a:rPr lang="en-ZA" sz="1600" dirty="0" smtClean="0"/>
              <a:t>Marula oil</a:t>
            </a:r>
          </a:p>
          <a:p>
            <a:pPr lvl="2"/>
            <a:r>
              <a:rPr lang="en-ZA" sz="1600" dirty="0" smtClean="0"/>
              <a:t>Nut cake</a:t>
            </a:r>
          </a:p>
          <a:p>
            <a:r>
              <a:rPr lang="en-ZA" sz="1600" dirty="0" smtClean="0"/>
              <a:t>Kernels </a:t>
            </a:r>
          </a:p>
          <a:p>
            <a:pPr lvl="2"/>
            <a:r>
              <a:rPr lang="en-ZA" sz="1600" dirty="0" smtClean="0"/>
              <a:t>Charcoal production</a:t>
            </a:r>
          </a:p>
          <a:p>
            <a:r>
              <a:rPr lang="en-ZA" sz="1600" dirty="0" smtClean="0"/>
              <a:t>Skins</a:t>
            </a:r>
          </a:p>
          <a:p>
            <a:pPr lvl="2"/>
            <a:r>
              <a:rPr lang="en-ZA" sz="1600" dirty="0" err="1" smtClean="0"/>
              <a:t>Archar</a:t>
            </a:r>
            <a:r>
              <a:rPr lang="en-ZA" sz="1600" dirty="0" smtClean="0"/>
              <a:t> production</a:t>
            </a:r>
          </a:p>
          <a:p>
            <a:pPr lvl="2"/>
            <a:endParaRPr lang="en-ZA" sz="1600" dirty="0"/>
          </a:p>
          <a:p>
            <a:r>
              <a:rPr lang="en-ZA" sz="2000" dirty="0" smtClean="0"/>
              <a:t>There is currently enough fruit to sustain a number of commercial viable enterprises within the industry. </a:t>
            </a:r>
          </a:p>
          <a:p>
            <a:pPr lvl="2"/>
            <a:endParaRPr lang="en-ZA" dirty="0" smtClean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16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Mirma product – research development 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We have started to monitor 5 trees in 5 different areas:</a:t>
            </a:r>
          </a:p>
          <a:p>
            <a:pPr lvl="2"/>
            <a:r>
              <a:rPr lang="en-ZA" dirty="0" smtClean="0"/>
              <a:t>Rainfall.</a:t>
            </a:r>
          </a:p>
          <a:p>
            <a:pPr lvl="2"/>
            <a:r>
              <a:rPr lang="en-ZA" dirty="0" smtClean="0"/>
              <a:t>Climate – weekly.</a:t>
            </a:r>
          </a:p>
          <a:p>
            <a:pPr lvl="2"/>
            <a:r>
              <a:rPr lang="en-ZA" dirty="0" smtClean="0"/>
              <a:t>Size of tree in trunk and canopy – every 6 months.</a:t>
            </a:r>
          </a:p>
          <a:p>
            <a:pPr lvl="2"/>
            <a:r>
              <a:rPr lang="en-ZA" dirty="0" smtClean="0"/>
              <a:t>Amount of fruit harvested per year – every year.</a:t>
            </a:r>
          </a:p>
          <a:p>
            <a:pPr lvl="2"/>
            <a:r>
              <a:rPr lang="en-ZA" dirty="0" smtClean="0"/>
              <a:t>Additional factors like fire, hail storms, ext. are documented.</a:t>
            </a:r>
          </a:p>
          <a:p>
            <a:r>
              <a:rPr lang="en-ZA" dirty="0" smtClean="0"/>
              <a:t>The fruit from these trees are then documented for:</a:t>
            </a:r>
          </a:p>
          <a:p>
            <a:pPr lvl="2"/>
            <a:r>
              <a:rPr lang="en-ZA" dirty="0" smtClean="0"/>
              <a:t>Harvest time start to end.</a:t>
            </a:r>
          </a:p>
          <a:p>
            <a:pPr lvl="2"/>
            <a:r>
              <a:rPr lang="en-ZA" dirty="0" smtClean="0"/>
              <a:t>Kg quantity of the harvested.</a:t>
            </a:r>
          </a:p>
          <a:p>
            <a:pPr lvl="2"/>
            <a:r>
              <a:rPr lang="en-ZA" dirty="0" smtClean="0"/>
              <a:t>Average size of the fruit harvested</a:t>
            </a:r>
          </a:p>
          <a:p>
            <a:pPr lvl="2"/>
            <a:r>
              <a:rPr lang="en-ZA" dirty="0" smtClean="0"/>
              <a:t>Brix’s of the fruit harvested</a:t>
            </a:r>
          </a:p>
          <a:p>
            <a:r>
              <a:rPr lang="en-ZA" dirty="0" smtClean="0"/>
              <a:t>All this data is then accumulated and using various methods we then determine what influence the weather and natural surroundings has on the fruit production of the Marula tree.</a:t>
            </a:r>
          </a:p>
          <a:p>
            <a:pPr lvl="2"/>
            <a:endParaRPr lang="en-ZA" dirty="0" smtClean="0"/>
          </a:p>
          <a:p>
            <a:pPr lvl="2"/>
            <a:endParaRPr lang="en-ZA" dirty="0" smtClean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gmcknight\AppData\Local\Microsoft\Windows\Temporary Internet Files\Content.Outlook\330QYFRU\Amarula Gold (L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4644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373216"/>
            <a:ext cx="7620000" cy="1143000"/>
          </a:xfrm>
        </p:spPr>
        <p:txBody>
          <a:bodyPr/>
          <a:lstStyle/>
          <a:p>
            <a:r>
              <a:rPr lang="en-ZA" b="1" dirty="0" smtClean="0">
                <a:latin typeface="Baskerville Old Face" pitchFamily="18" charset="0"/>
              </a:rPr>
              <a:t>Thank you </a:t>
            </a:r>
            <a:endParaRPr lang="en-ZA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600" dirty="0" smtClean="0"/>
              <a:t>BACKGROUND – Amarula Brand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sz="1600" dirty="0" smtClean="0"/>
              <a:t>Currently 2 brands in the Amarula profile</a:t>
            </a:r>
          </a:p>
          <a:p>
            <a:pPr lvl="2"/>
            <a:r>
              <a:rPr lang="en-ZA" sz="1600" dirty="0" smtClean="0"/>
              <a:t>Amarula cream liquor</a:t>
            </a:r>
          </a:p>
          <a:p>
            <a:pPr lvl="2"/>
            <a:r>
              <a:rPr lang="en-ZA" sz="1600" dirty="0" smtClean="0"/>
              <a:t>Amarula gold liquor.</a:t>
            </a:r>
          </a:p>
          <a:p>
            <a:r>
              <a:rPr lang="en-ZA" sz="1600" dirty="0" smtClean="0"/>
              <a:t>Amarula cream is available in more than 100 countries across the world and is one of South Africa's largest export brand.</a:t>
            </a:r>
          </a:p>
          <a:p>
            <a:r>
              <a:rPr lang="en-ZA" sz="1600" dirty="0" smtClean="0"/>
              <a:t>Developed in 1983 as a clear sprit liquor and then in 1989 transformed to a cream liquor.</a:t>
            </a:r>
          </a:p>
          <a:p>
            <a:r>
              <a:rPr lang="en-ZA" sz="1600" dirty="0" smtClean="0"/>
              <a:t>In 2013 Amarula gold was introduced to the market, a Marula liquor without a cream base.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 descr="C:\Users\dgmcknight\AppData\Local\Microsoft\Windows\Temporary Internet Files\Content.Outlook\330QYFRU\Amarula 750ml_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3762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dirty="0" smtClean="0"/>
              <a:t>Marula to Amarula journey</a:t>
            </a:r>
            <a:endParaRPr lang="en-ZA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8830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dirty="0" smtClean="0"/>
              <a:t>De-stoning plant– Mirma Products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Established in 1994 by </a:t>
            </a:r>
            <a:r>
              <a:rPr lang="en-ZA" dirty="0" err="1" smtClean="0"/>
              <a:t>Thys</a:t>
            </a:r>
            <a:r>
              <a:rPr lang="en-ZA" dirty="0" smtClean="0"/>
              <a:t> </a:t>
            </a:r>
            <a:r>
              <a:rPr lang="en-ZA" dirty="0" err="1" smtClean="0"/>
              <a:t>Slabbert</a:t>
            </a:r>
            <a:r>
              <a:rPr lang="en-ZA" dirty="0" smtClean="0"/>
              <a:t> in </a:t>
            </a:r>
            <a:r>
              <a:rPr lang="en-ZA" dirty="0" err="1" smtClean="0"/>
              <a:t>Phalaborwa</a:t>
            </a:r>
            <a:r>
              <a:rPr lang="en-ZA" dirty="0"/>
              <a:t> </a:t>
            </a:r>
            <a:r>
              <a:rPr lang="en-ZA" dirty="0" smtClean="0"/>
              <a:t>as a Marula processing plant.</a:t>
            </a:r>
          </a:p>
          <a:p>
            <a:endParaRPr lang="en-ZA" dirty="0" smtClean="0"/>
          </a:p>
          <a:p>
            <a:r>
              <a:rPr lang="en-ZA" dirty="0" smtClean="0"/>
              <a:t>In 1998 JV with Distell for the supply of Marula fruit pulp to be used in the production of Amarula cream.</a:t>
            </a:r>
          </a:p>
          <a:p>
            <a:r>
              <a:rPr lang="en-ZA" dirty="0" smtClean="0"/>
              <a:t>Current factory has 6 full time employees and 77 seasonal workers.</a:t>
            </a:r>
          </a:p>
          <a:p>
            <a:r>
              <a:rPr lang="en-ZA" dirty="0" smtClean="0"/>
              <a:t>2015 - 3500 tons of fruit was processed.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Marula supply chain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8159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0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Harvesting process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ZA" sz="1600" b="1" dirty="0" smtClean="0"/>
              <a:t>Collect fruit from 16 villages in 3 regions</a:t>
            </a:r>
          </a:p>
          <a:p>
            <a:r>
              <a:rPr lang="en-ZA" sz="1600" dirty="0" smtClean="0"/>
              <a:t>Southern region – </a:t>
            </a:r>
            <a:r>
              <a:rPr lang="en-ZA" sz="1600" dirty="0" err="1" smtClean="0"/>
              <a:t>Acornhoek</a:t>
            </a:r>
            <a:r>
              <a:rPr lang="en-ZA" sz="1600" dirty="0" smtClean="0"/>
              <a:t> (4 communities) – 10%</a:t>
            </a:r>
          </a:p>
          <a:p>
            <a:pPr algn="r"/>
            <a:r>
              <a:rPr lang="en-ZA" sz="1600" dirty="0" smtClean="0"/>
              <a:t>Central region – Ba-Phalaborwa ( 8 communities) – 85%</a:t>
            </a:r>
          </a:p>
          <a:p>
            <a:pPr algn="ctr"/>
            <a:r>
              <a:rPr lang="en-ZA" sz="1600" dirty="0" smtClean="0"/>
              <a:t>Northern region – Bochum (4 communities</a:t>
            </a:r>
            <a:r>
              <a:rPr lang="en-ZA" dirty="0" smtClean="0"/>
              <a:t>) </a:t>
            </a:r>
            <a:r>
              <a:rPr lang="en-ZA" sz="1600" dirty="0" smtClean="0"/>
              <a:t>– 5%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6053658" cy="33843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99592" y="2060848"/>
            <a:ext cx="4896544" cy="3744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67744" y="2780928"/>
            <a:ext cx="1800200" cy="14401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96136" y="2420888"/>
            <a:ext cx="216024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n 12"/>
          <p:cNvSpPr/>
          <p:nvPr/>
        </p:nvSpPr>
        <p:spPr>
          <a:xfrm>
            <a:off x="5652120" y="4977172"/>
            <a:ext cx="216024" cy="18002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01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Harvesting and the rural community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800" dirty="0" smtClean="0"/>
              <a:t>No commercial farming.</a:t>
            </a:r>
          </a:p>
          <a:p>
            <a:r>
              <a:rPr lang="en-ZA" sz="1800" dirty="0" smtClean="0"/>
              <a:t>Harvesters form small cooperatives.</a:t>
            </a:r>
          </a:p>
          <a:p>
            <a:r>
              <a:rPr lang="en-ZA" sz="1800" dirty="0" smtClean="0"/>
              <a:t>Estimated 750 harvesters per season.</a:t>
            </a:r>
          </a:p>
          <a:p>
            <a:r>
              <a:rPr lang="en-ZA" sz="1800" dirty="0" smtClean="0"/>
              <a:t>52 collection points with the rural communities.</a:t>
            </a:r>
          </a:p>
          <a:p>
            <a:r>
              <a:rPr lang="en-ZA" sz="1800" dirty="0" smtClean="0"/>
              <a:t>Cash VS collection transaction.</a:t>
            </a:r>
          </a:p>
          <a:p>
            <a:r>
              <a:rPr lang="en-ZA" sz="1800" dirty="0" smtClean="0"/>
              <a:t>Open market system no application requirement to supply fruit.</a:t>
            </a:r>
          </a:p>
          <a:p>
            <a:r>
              <a:rPr lang="en-ZA" sz="1800" dirty="0" smtClean="0"/>
              <a:t>Area and purchase price negotiated on a formal structure that involves the traditional leaders of the three areas.</a:t>
            </a:r>
          </a:p>
          <a:p>
            <a:r>
              <a:rPr lang="en-ZA" sz="1800" dirty="0" smtClean="0"/>
              <a:t>Commercial value of the harvest above R 2,000,000.00 per season.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Mirma Products - Social Impact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Mirma </a:t>
            </a:r>
            <a:r>
              <a:rPr lang="en-ZA" dirty="0" err="1" smtClean="0"/>
              <a:t>Delevopment</a:t>
            </a:r>
            <a:r>
              <a:rPr lang="en-ZA" dirty="0" smtClean="0"/>
              <a:t> has in the last 5 years:</a:t>
            </a:r>
          </a:p>
          <a:p>
            <a:pPr lvl="1"/>
            <a:r>
              <a:rPr lang="en-ZA" dirty="0" smtClean="0"/>
              <a:t>Built </a:t>
            </a:r>
            <a:r>
              <a:rPr lang="en-ZA" dirty="0" err="1" smtClean="0"/>
              <a:t>Edenburg</a:t>
            </a:r>
            <a:r>
              <a:rPr lang="en-ZA" dirty="0" smtClean="0"/>
              <a:t> clinic that attends to 1200 patients per month.</a:t>
            </a:r>
          </a:p>
          <a:p>
            <a:pPr lvl="1"/>
            <a:r>
              <a:rPr lang="en-ZA" dirty="0" smtClean="0"/>
              <a:t>Built </a:t>
            </a:r>
            <a:r>
              <a:rPr lang="en-ZA" dirty="0" err="1"/>
              <a:t>K</a:t>
            </a:r>
            <a:r>
              <a:rPr lang="en-ZA" dirty="0" err="1" smtClean="0"/>
              <a:t>heyi</a:t>
            </a:r>
            <a:r>
              <a:rPr lang="en-ZA" dirty="0" smtClean="0"/>
              <a:t> village crèche – 85 pupils.</a:t>
            </a:r>
          </a:p>
          <a:p>
            <a:pPr lvl="1"/>
            <a:r>
              <a:rPr lang="en-ZA" dirty="0" smtClean="0"/>
              <a:t>Sunk and equip 3 boreholes in the areas of </a:t>
            </a:r>
            <a:r>
              <a:rPr lang="en-ZA" dirty="0" err="1" smtClean="0"/>
              <a:t>Dumphries</a:t>
            </a:r>
            <a:r>
              <a:rPr lang="en-ZA" dirty="0" smtClean="0"/>
              <a:t>, </a:t>
            </a:r>
            <a:r>
              <a:rPr lang="en-ZA" dirty="0" err="1" smtClean="0"/>
              <a:t>Kheyi</a:t>
            </a:r>
            <a:r>
              <a:rPr lang="en-ZA" dirty="0" smtClean="0"/>
              <a:t> and Bochum.</a:t>
            </a:r>
          </a:p>
          <a:p>
            <a:pPr lvl="1"/>
            <a:r>
              <a:rPr lang="en-ZA" dirty="0" smtClean="0"/>
              <a:t>Built flush toilets and jungle gyms at </a:t>
            </a:r>
            <a:r>
              <a:rPr lang="en-ZA" dirty="0" err="1" smtClean="0"/>
              <a:t>Maseke</a:t>
            </a:r>
            <a:r>
              <a:rPr lang="en-ZA" dirty="0" smtClean="0"/>
              <a:t>, </a:t>
            </a:r>
            <a:r>
              <a:rPr lang="en-ZA" dirty="0" err="1" smtClean="0"/>
              <a:t>Majeje</a:t>
            </a:r>
            <a:r>
              <a:rPr lang="en-ZA" dirty="0" smtClean="0"/>
              <a:t> and </a:t>
            </a:r>
            <a:r>
              <a:rPr lang="en-ZA" dirty="0" err="1" smtClean="0"/>
              <a:t>Mashishimale</a:t>
            </a:r>
            <a:r>
              <a:rPr lang="en-ZA" dirty="0" smtClean="0"/>
              <a:t> day care centres</a:t>
            </a:r>
          </a:p>
          <a:p>
            <a:pPr lvl="1"/>
            <a:r>
              <a:rPr lang="en-ZA" dirty="0" smtClean="0"/>
              <a:t>Did 24 outreach days that included soup kitchens, sweets parcels and water bucket hand-outs to 24 different school and hospitals in the harvest regions.</a:t>
            </a:r>
          </a:p>
          <a:p>
            <a:pPr lvl="1"/>
            <a:r>
              <a:rPr lang="en-ZA" dirty="0" smtClean="0"/>
              <a:t>Research partners with various universities regarding product development around the Marula.</a:t>
            </a:r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48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 descr="C:\Users\dgmcknight\AppData\Local\Microsoft\Windows\Temporary Internet Files\Content.Outlook\330QYFRU\DSC_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1574</TotalTime>
  <Words>744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MARULA</vt:lpstr>
      <vt:lpstr>BACKGROUND – Amarula Brand</vt:lpstr>
      <vt:lpstr>Marula to Amarula journey</vt:lpstr>
      <vt:lpstr>De-stoning plant– Mirma Products</vt:lpstr>
      <vt:lpstr>Marula supply chain</vt:lpstr>
      <vt:lpstr>Harvesting process</vt:lpstr>
      <vt:lpstr>Harvesting and the rural community</vt:lpstr>
      <vt:lpstr>Mirma Products - Social Impact</vt:lpstr>
      <vt:lpstr>PowerPoint Presentation</vt:lpstr>
      <vt:lpstr>Sustainability of the Marula</vt:lpstr>
      <vt:lpstr>Limpopo and the Marula</vt:lpstr>
      <vt:lpstr>Possibilities within the Marula</vt:lpstr>
      <vt:lpstr>Mirma product – research development </vt:lpstr>
      <vt:lpstr>Thank you </vt:lpstr>
    </vt:vector>
  </TitlesOfParts>
  <Company>Distell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MARULA</dc:title>
  <dc:creator>McKnight, Dudley</dc:creator>
  <cp:lastModifiedBy>McKnight, Dudley</cp:lastModifiedBy>
  <cp:revision>35</cp:revision>
  <dcterms:created xsi:type="dcterms:W3CDTF">2015-08-24T10:59:55Z</dcterms:created>
  <dcterms:modified xsi:type="dcterms:W3CDTF">2017-11-16T12:02:24Z</dcterms:modified>
</cp:coreProperties>
</file>